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4"/>
  </p:notesMasterIdLst>
  <p:sldIdLst>
    <p:sldId id="256" r:id="rId3"/>
    <p:sldId id="385" r:id="rId4"/>
    <p:sldId id="354" r:id="rId5"/>
    <p:sldId id="352" r:id="rId6"/>
    <p:sldId id="314" r:id="rId7"/>
    <p:sldId id="355" r:id="rId8"/>
    <p:sldId id="409" r:id="rId9"/>
    <p:sldId id="356" r:id="rId10"/>
    <p:sldId id="357" r:id="rId11"/>
    <p:sldId id="308" r:id="rId12"/>
    <p:sldId id="305" r:id="rId1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tamaran" panose="020B0604020202020204" pitchFamily="3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pitchFamily="34" charset="0"/>
      <p:regular r:id="rId29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Questrial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8F85C9"/>
    <a:srgbClr val="967200"/>
    <a:srgbClr val="A24A0E"/>
    <a:srgbClr val="235889"/>
    <a:srgbClr val="2C6EAA"/>
    <a:srgbClr val="5B9BD5"/>
    <a:srgbClr val="CC9B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4" autoAdjust="0"/>
    <p:restoredTop sz="83052"/>
  </p:normalViewPr>
  <p:slideViewPr>
    <p:cSldViewPr snapToGrid="0">
      <p:cViewPr varScale="1">
        <p:scale>
          <a:sx n="147" d="100"/>
          <a:sy n="147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rubert-base-cased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5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B4E98-7DB4-4073-0A74-81DD123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72" y="3707990"/>
            <a:ext cx="1184719" cy="1184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F7701-E25F-7213-0E80-7DA0B58C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06" y="4530569"/>
            <a:ext cx="1194018" cy="294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83664" y="1500746"/>
            <a:ext cx="40324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en-US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F1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0" y="1733567"/>
              <a:ext cx="3154420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48F165DF-438A-F2E8-3063-59F64687E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–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Обучена модель, способная предсказывать оценки рейтинга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"/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6FACBA39-43B2-3C56-CBC2-442CF01B50E3}"/>
              </a:ext>
            </a:extLst>
          </p:cNvPr>
          <p:cNvSpPr txBox="1">
            <a:spLocks/>
          </p:cNvSpPr>
          <p:nvPr/>
        </p:nvSpPr>
        <p:spPr>
          <a:xfrm>
            <a:off x="5027861" y="3011945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  <a:latin typeface=""/>
              </a:rPr>
              <a:t> - Получены предсказания модели для тестового </a:t>
            </a:r>
            <a:r>
              <a:rPr lang="ru-RU" sz="2000" b="1" dirty="0" err="1">
                <a:solidFill>
                  <a:schemeClr val="bg1">
                    <a:lumMod val="10000"/>
                  </a:schemeClr>
                </a:solidFill>
                <a:latin typeface=""/>
              </a:rPr>
              <a:t>датасета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Google Shape;172;p31">
            <a:extLst>
              <a:ext uri="{FF2B5EF4-FFF2-40B4-BE49-F238E27FC236}">
                <a16:creationId xmlns:a16="http://schemas.microsoft.com/office/drawing/2014/main" id="{E542256E-FA53-F8BD-B95E-C12130E34FE6}"/>
              </a:ext>
            </a:extLst>
          </p:cNvPr>
          <p:cNvSpPr txBox="1">
            <a:spLocks/>
          </p:cNvSpPr>
          <p:nvPr/>
        </p:nvSpPr>
        <p:spPr>
          <a:xfrm>
            <a:off x="5027860" y="4119766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Найден вектор дальнейшего развития решения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72;p31">
            <a:extLst>
              <a:ext uri="{FF2B5EF4-FFF2-40B4-BE49-F238E27FC236}">
                <a16:creationId xmlns:a16="http://schemas.microsoft.com/office/drawing/2014/main" id="{C6D5FBDE-306A-775B-CAB3-2D026390D3EC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Выбран метод решения кейса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Google Shape;182;p31">
            <a:extLst>
              <a:ext uri="{FF2B5EF4-FFF2-40B4-BE49-F238E27FC236}">
                <a16:creationId xmlns:a16="http://schemas.microsoft.com/office/drawing/2014/main" id="{182C5F38-4A78-078F-CC18-F3C5B852B861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Google Shape;182;p31">
            <a:extLst>
              <a:ext uri="{FF2B5EF4-FFF2-40B4-BE49-F238E27FC236}">
                <a16:creationId xmlns:a16="http://schemas.microsoft.com/office/drawing/2014/main" id="{C0A79C4F-A557-627F-35BD-AE9D8DF6B4E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Google Shape;182;p31">
            <a:extLst>
              <a:ext uri="{FF2B5EF4-FFF2-40B4-BE49-F238E27FC236}">
                <a16:creationId xmlns:a16="http://schemas.microsoft.com/office/drawing/2014/main" id="{3D66D1DC-4444-9909-2F90-E8E60064FE6A}"/>
              </a:ext>
            </a:extLst>
          </p:cNvPr>
          <p:cNvSpPr txBox="1">
            <a:spLocks/>
          </p:cNvSpPr>
          <p:nvPr/>
        </p:nvSpPr>
        <p:spPr>
          <a:xfrm>
            <a:off x="4123874" y="308880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9" name="Google Shape;182;p31">
            <a:extLst>
              <a:ext uri="{FF2B5EF4-FFF2-40B4-BE49-F238E27FC236}">
                <a16:creationId xmlns:a16="http://schemas.microsoft.com/office/drawing/2014/main" id="{81A932E0-582A-9117-EBEA-808E8E1DFD9E}"/>
              </a:ext>
            </a:extLst>
          </p:cNvPr>
          <p:cNvSpPr txBox="1">
            <a:spLocks/>
          </p:cNvSpPr>
          <p:nvPr/>
        </p:nvSpPr>
        <p:spPr>
          <a:xfrm>
            <a:off x="4123874" y="42037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66D19CD3-1EAF-3AF6-0EB0-F327DCF0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6453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построить интерпретируемую ML-модель, устанавливающую взаимосвязь между пресс-релизом и присвоенным кредитным рейтингом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M</a:t>
              </a:r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L-</a:t>
              </a:r>
              <a:r>
                <a:rPr lang="en-US" sz="1300" dirty="0" err="1">
                  <a:solidFill>
                    <a:schemeClr val="bg1">
                      <a:lumMod val="10000"/>
                    </a:schemeClr>
                  </a:solidFill>
                </a:rPr>
                <a:t>и</a:t>
              </a:r>
              <a:r>
                <a:rPr lang="ru-RU" sz="1300" dirty="0" err="1">
                  <a:solidFill>
                    <a:schemeClr val="bg1">
                      <a:lumMod val="10000"/>
                    </a:schemeClr>
                  </a:solidFill>
                </a:rPr>
                <a:t>нженер</a:t>
              </a:r>
              <a:endParaRPr lang="ru-RU" sz="13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3917492" y="3869395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10;p46">
            <a:extLst>
              <a:ext uri="{FF2B5EF4-FFF2-40B4-BE49-F238E27FC236}">
                <a16:creationId xmlns:a16="http://schemas.microsoft.com/office/drawing/2014/main" id="{9DB77520-09BB-9AF0-51E0-963E590DAFDC}"/>
              </a:ext>
            </a:extLst>
          </p:cNvPr>
          <p:cNvSpPr txBox="1">
            <a:spLocks/>
          </p:cNvSpPr>
          <p:nvPr/>
        </p:nvSpPr>
        <p:spPr>
          <a:xfrm>
            <a:off x="2266459" y="234441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EB9D84-AB65-F749-9CF5-98E05A5AAE14}"/>
              </a:ext>
            </a:extLst>
          </p:cNvPr>
          <p:cNvGrpSpPr/>
          <p:nvPr/>
        </p:nvGrpSpPr>
        <p:grpSpPr>
          <a:xfrm>
            <a:off x="2136088" y="635726"/>
            <a:ext cx="4735145" cy="4696987"/>
            <a:chOff x="5522810" y="1307259"/>
            <a:chExt cx="4859338" cy="4820180"/>
          </a:xfrm>
          <a:solidFill>
            <a:schemeClr val="accent1"/>
          </a:solidFill>
        </p:grpSpPr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8C6BC0FD-7D9E-C946-A3D5-F50918B5BDEA}"/>
                </a:ext>
              </a:extLst>
            </p:cNvPr>
            <p:cNvSpPr/>
            <p:nvPr/>
          </p:nvSpPr>
          <p:spPr bwMode="auto">
            <a:xfrm>
              <a:off x="5522810" y="1828042"/>
              <a:ext cx="3034638" cy="2764457"/>
            </a:xfrm>
            <a:custGeom>
              <a:avLst/>
              <a:gdLst>
                <a:gd name="T0" fmla="*/ 303 w 326"/>
                <a:gd name="T1" fmla="*/ 135 h 297"/>
                <a:gd name="T2" fmla="*/ 233 w 326"/>
                <a:gd name="T3" fmla="*/ 267 h 297"/>
                <a:gd name="T4" fmla="*/ 71 w 326"/>
                <a:gd name="T5" fmla="*/ 262 h 297"/>
                <a:gd name="T6" fmla="*/ 29 w 326"/>
                <a:gd name="T7" fmla="*/ 109 h 297"/>
                <a:gd name="T8" fmla="*/ 177 w 326"/>
                <a:gd name="T9" fmla="*/ 14 h 297"/>
                <a:gd name="T10" fmla="*/ 303 w 326"/>
                <a:gd name="T11" fmla="*/ 135 h 297"/>
                <a:gd name="T12" fmla="*/ 310 w 326"/>
                <a:gd name="T13" fmla="*/ 133 h 297"/>
                <a:gd name="T14" fmla="*/ 196 w 326"/>
                <a:gd name="T15" fmla="*/ 9 h 297"/>
                <a:gd name="T16" fmla="*/ 31 w 326"/>
                <a:gd name="T17" fmla="*/ 91 h 297"/>
                <a:gd name="T18" fmla="*/ 50 w 326"/>
                <a:gd name="T19" fmla="*/ 254 h 297"/>
                <a:gd name="T20" fmla="*/ 220 w 326"/>
                <a:gd name="T21" fmla="*/ 279 h 297"/>
                <a:gd name="T22" fmla="*/ 310 w 326"/>
                <a:gd name="T23" fmla="*/ 133 h 297"/>
                <a:gd name="T24" fmla="*/ 303 w 326"/>
                <a:gd name="T25" fmla="*/ 13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7">
                  <a:moveTo>
                    <a:pt x="303" y="135"/>
                  </a:moveTo>
                  <a:cubicBezTo>
                    <a:pt x="318" y="195"/>
                    <a:pt x="288" y="244"/>
                    <a:pt x="233" y="267"/>
                  </a:cubicBezTo>
                  <a:cubicBezTo>
                    <a:pt x="183" y="288"/>
                    <a:pt x="118" y="292"/>
                    <a:pt x="71" y="262"/>
                  </a:cubicBezTo>
                  <a:cubicBezTo>
                    <a:pt x="21" y="230"/>
                    <a:pt x="4" y="162"/>
                    <a:pt x="29" y="109"/>
                  </a:cubicBezTo>
                  <a:cubicBezTo>
                    <a:pt x="55" y="54"/>
                    <a:pt x="117" y="14"/>
                    <a:pt x="177" y="14"/>
                  </a:cubicBezTo>
                  <a:cubicBezTo>
                    <a:pt x="247" y="14"/>
                    <a:pt x="287" y="74"/>
                    <a:pt x="303" y="135"/>
                  </a:cubicBezTo>
                  <a:cubicBezTo>
                    <a:pt x="304" y="139"/>
                    <a:pt x="311" y="137"/>
                    <a:pt x="310" y="133"/>
                  </a:cubicBezTo>
                  <a:cubicBezTo>
                    <a:pt x="294" y="77"/>
                    <a:pt x="259" y="18"/>
                    <a:pt x="196" y="9"/>
                  </a:cubicBezTo>
                  <a:cubicBezTo>
                    <a:pt x="133" y="0"/>
                    <a:pt x="64" y="38"/>
                    <a:pt x="31" y="91"/>
                  </a:cubicBezTo>
                  <a:cubicBezTo>
                    <a:pt x="0" y="143"/>
                    <a:pt x="5" y="212"/>
                    <a:pt x="50" y="254"/>
                  </a:cubicBezTo>
                  <a:cubicBezTo>
                    <a:pt x="96" y="296"/>
                    <a:pt x="165" y="297"/>
                    <a:pt x="220" y="279"/>
                  </a:cubicBezTo>
                  <a:cubicBezTo>
                    <a:pt x="286" y="257"/>
                    <a:pt x="326" y="203"/>
                    <a:pt x="310" y="133"/>
                  </a:cubicBezTo>
                  <a:cubicBezTo>
                    <a:pt x="309" y="129"/>
                    <a:pt x="302" y="131"/>
                    <a:pt x="303" y="135"/>
                  </a:cubicBezTo>
                </a:path>
              </a:pathLst>
            </a:custGeom>
            <a:solidFill>
              <a:srgbClr val="CB6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CDBAD8E6-D95D-9245-9315-968347A0DF1E}"/>
                </a:ext>
              </a:extLst>
            </p:cNvPr>
            <p:cNvSpPr/>
            <p:nvPr/>
          </p:nvSpPr>
          <p:spPr bwMode="auto">
            <a:xfrm>
              <a:off x="6834558" y="3147620"/>
              <a:ext cx="3210843" cy="2979819"/>
            </a:xfrm>
            <a:custGeom>
              <a:avLst/>
              <a:gdLst>
                <a:gd name="T0" fmla="*/ 314 w 345"/>
                <a:gd name="T1" fmla="*/ 136 h 320"/>
                <a:gd name="T2" fmla="*/ 75 w 345"/>
                <a:gd name="T3" fmla="*/ 266 h 320"/>
                <a:gd name="T4" fmla="*/ 32 w 345"/>
                <a:gd name="T5" fmla="*/ 109 h 320"/>
                <a:gd name="T6" fmla="*/ 186 w 345"/>
                <a:gd name="T7" fmla="*/ 16 h 320"/>
                <a:gd name="T8" fmla="*/ 314 w 345"/>
                <a:gd name="T9" fmla="*/ 136 h 320"/>
                <a:gd name="T10" fmla="*/ 320 w 345"/>
                <a:gd name="T11" fmla="*/ 134 h 320"/>
                <a:gd name="T12" fmla="*/ 208 w 345"/>
                <a:gd name="T13" fmla="*/ 11 h 320"/>
                <a:gd name="T14" fmla="*/ 34 w 345"/>
                <a:gd name="T15" fmla="*/ 91 h 320"/>
                <a:gd name="T16" fmla="*/ 52 w 345"/>
                <a:gd name="T17" fmla="*/ 257 h 320"/>
                <a:gd name="T18" fmla="*/ 231 w 345"/>
                <a:gd name="T19" fmla="*/ 279 h 320"/>
                <a:gd name="T20" fmla="*/ 320 w 345"/>
                <a:gd name="T21" fmla="*/ 134 h 320"/>
                <a:gd name="T22" fmla="*/ 314 w 345"/>
                <a:gd name="T23" fmla="*/ 1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320">
                  <a:moveTo>
                    <a:pt x="314" y="136"/>
                  </a:moveTo>
                  <a:cubicBezTo>
                    <a:pt x="345" y="263"/>
                    <a:pt x="167" y="320"/>
                    <a:pt x="75" y="266"/>
                  </a:cubicBezTo>
                  <a:cubicBezTo>
                    <a:pt x="21" y="234"/>
                    <a:pt x="3" y="164"/>
                    <a:pt x="32" y="109"/>
                  </a:cubicBezTo>
                  <a:cubicBezTo>
                    <a:pt x="60" y="53"/>
                    <a:pt x="124" y="15"/>
                    <a:pt x="186" y="16"/>
                  </a:cubicBezTo>
                  <a:cubicBezTo>
                    <a:pt x="256" y="16"/>
                    <a:pt x="297" y="74"/>
                    <a:pt x="314" y="136"/>
                  </a:cubicBezTo>
                  <a:cubicBezTo>
                    <a:pt x="315" y="140"/>
                    <a:pt x="321" y="138"/>
                    <a:pt x="320" y="134"/>
                  </a:cubicBezTo>
                  <a:cubicBezTo>
                    <a:pt x="305" y="78"/>
                    <a:pt x="270" y="22"/>
                    <a:pt x="208" y="11"/>
                  </a:cubicBezTo>
                  <a:cubicBezTo>
                    <a:pt x="142" y="0"/>
                    <a:pt x="70" y="37"/>
                    <a:pt x="34" y="91"/>
                  </a:cubicBezTo>
                  <a:cubicBezTo>
                    <a:pt x="0" y="143"/>
                    <a:pt x="4" y="214"/>
                    <a:pt x="52" y="257"/>
                  </a:cubicBezTo>
                  <a:cubicBezTo>
                    <a:pt x="100" y="300"/>
                    <a:pt x="174" y="299"/>
                    <a:pt x="231" y="279"/>
                  </a:cubicBezTo>
                  <a:cubicBezTo>
                    <a:pt x="296" y="256"/>
                    <a:pt x="337" y="204"/>
                    <a:pt x="320" y="134"/>
                  </a:cubicBezTo>
                  <a:cubicBezTo>
                    <a:pt x="319" y="130"/>
                    <a:pt x="313" y="132"/>
                    <a:pt x="314" y="13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Freeform 219">
              <a:extLst>
                <a:ext uri="{FF2B5EF4-FFF2-40B4-BE49-F238E27FC236}">
                  <a16:creationId xmlns:a16="http://schemas.microsoft.com/office/drawing/2014/main" id="{245B537F-E570-C244-9C8A-D3D2605469B6}"/>
                </a:ext>
              </a:extLst>
            </p:cNvPr>
            <p:cNvSpPr/>
            <p:nvPr/>
          </p:nvSpPr>
          <p:spPr bwMode="auto">
            <a:xfrm>
              <a:off x="7002931" y="1307259"/>
              <a:ext cx="3379217" cy="3030722"/>
            </a:xfrm>
            <a:custGeom>
              <a:avLst/>
              <a:gdLst>
                <a:gd name="T0" fmla="*/ 93 w 363"/>
                <a:gd name="T1" fmla="*/ 252 h 326"/>
                <a:gd name="T2" fmla="*/ 253 w 363"/>
                <a:gd name="T3" fmla="*/ 20 h 326"/>
                <a:gd name="T4" fmla="*/ 352 w 363"/>
                <a:gd name="T5" fmla="*/ 126 h 326"/>
                <a:gd name="T6" fmla="*/ 285 w 363"/>
                <a:gd name="T7" fmla="*/ 267 h 326"/>
                <a:gd name="T8" fmla="*/ 186 w 363"/>
                <a:gd name="T9" fmla="*/ 302 h 326"/>
                <a:gd name="T10" fmla="*/ 93 w 363"/>
                <a:gd name="T11" fmla="*/ 252 h 326"/>
                <a:gd name="T12" fmla="*/ 88 w 363"/>
                <a:gd name="T13" fmla="*/ 257 h 326"/>
                <a:gd name="T14" fmla="*/ 260 w 363"/>
                <a:gd name="T15" fmla="*/ 292 h 326"/>
                <a:gd name="T16" fmla="*/ 358 w 363"/>
                <a:gd name="T17" fmla="*/ 141 h 326"/>
                <a:gd name="T18" fmla="*/ 277 w 363"/>
                <a:gd name="T19" fmla="*/ 17 h 326"/>
                <a:gd name="T20" fmla="*/ 107 w 363"/>
                <a:gd name="T21" fmla="*/ 82 h 326"/>
                <a:gd name="T22" fmla="*/ 88 w 363"/>
                <a:gd name="T23" fmla="*/ 257 h 326"/>
                <a:gd name="T24" fmla="*/ 93 w 363"/>
                <a:gd name="T25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326">
                  <a:moveTo>
                    <a:pt x="93" y="252"/>
                  </a:moveTo>
                  <a:cubicBezTo>
                    <a:pt x="0" y="157"/>
                    <a:pt x="150" y="14"/>
                    <a:pt x="253" y="20"/>
                  </a:cubicBezTo>
                  <a:cubicBezTo>
                    <a:pt x="309" y="24"/>
                    <a:pt x="351" y="70"/>
                    <a:pt x="352" y="126"/>
                  </a:cubicBezTo>
                  <a:cubicBezTo>
                    <a:pt x="353" y="179"/>
                    <a:pt x="325" y="233"/>
                    <a:pt x="285" y="267"/>
                  </a:cubicBezTo>
                  <a:cubicBezTo>
                    <a:pt x="257" y="291"/>
                    <a:pt x="223" y="306"/>
                    <a:pt x="186" y="302"/>
                  </a:cubicBezTo>
                  <a:cubicBezTo>
                    <a:pt x="150" y="298"/>
                    <a:pt x="119" y="277"/>
                    <a:pt x="93" y="252"/>
                  </a:cubicBezTo>
                  <a:cubicBezTo>
                    <a:pt x="90" y="250"/>
                    <a:pt x="85" y="254"/>
                    <a:pt x="88" y="257"/>
                  </a:cubicBezTo>
                  <a:cubicBezTo>
                    <a:pt x="135" y="302"/>
                    <a:pt x="200" y="326"/>
                    <a:pt x="260" y="292"/>
                  </a:cubicBezTo>
                  <a:cubicBezTo>
                    <a:pt x="314" y="262"/>
                    <a:pt x="353" y="202"/>
                    <a:pt x="358" y="141"/>
                  </a:cubicBezTo>
                  <a:cubicBezTo>
                    <a:pt x="363" y="86"/>
                    <a:pt x="332" y="33"/>
                    <a:pt x="277" y="17"/>
                  </a:cubicBezTo>
                  <a:cubicBezTo>
                    <a:pt x="214" y="0"/>
                    <a:pt x="149" y="38"/>
                    <a:pt x="107" y="82"/>
                  </a:cubicBezTo>
                  <a:cubicBezTo>
                    <a:pt x="59" y="131"/>
                    <a:pt x="35" y="202"/>
                    <a:pt x="88" y="257"/>
                  </a:cubicBezTo>
                  <a:cubicBezTo>
                    <a:pt x="91" y="260"/>
                    <a:pt x="96" y="255"/>
                    <a:pt x="93" y="252"/>
                  </a:cubicBezTo>
                </a:path>
              </a:pathLst>
            </a:custGeom>
            <a:solidFill>
              <a:srgbClr val="8F8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Freeform 220">
              <a:extLst>
                <a:ext uri="{FF2B5EF4-FFF2-40B4-BE49-F238E27FC236}">
                  <a16:creationId xmlns:a16="http://schemas.microsoft.com/office/drawing/2014/main" id="{674E58A7-3332-824A-AB88-03FD3FD7E466}"/>
                </a:ext>
              </a:extLst>
            </p:cNvPr>
            <p:cNvSpPr/>
            <p:nvPr/>
          </p:nvSpPr>
          <p:spPr bwMode="auto">
            <a:xfrm>
              <a:off x="7598112" y="2321415"/>
              <a:ext cx="446386" cy="418976"/>
            </a:xfrm>
            <a:custGeom>
              <a:avLst/>
              <a:gdLst>
                <a:gd name="T0" fmla="*/ 3 w 48"/>
                <a:gd name="T1" fmla="*/ 44 h 45"/>
                <a:gd name="T2" fmla="*/ 47 w 48"/>
                <a:gd name="T3" fmla="*/ 3 h 45"/>
                <a:gd name="T4" fmla="*/ 46 w 48"/>
                <a:gd name="T5" fmla="*/ 1 h 45"/>
                <a:gd name="T6" fmla="*/ 1 w 48"/>
                <a:gd name="T7" fmla="*/ 42 h 45"/>
                <a:gd name="T8" fmla="*/ 3 w 48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5">
                  <a:moveTo>
                    <a:pt x="3" y="44"/>
                  </a:moveTo>
                  <a:cubicBezTo>
                    <a:pt x="17" y="30"/>
                    <a:pt x="33" y="17"/>
                    <a:pt x="47" y="3"/>
                  </a:cubicBezTo>
                  <a:cubicBezTo>
                    <a:pt x="48" y="2"/>
                    <a:pt x="47" y="0"/>
                    <a:pt x="46" y="1"/>
                  </a:cubicBezTo>
                  <a:cubicBezTo>
                    <a:pt x="31" y="14"/>
                    <a:pt x="15" y="28"/>
                    <a:pt x="1" y="42"/>
                  </a:cubicBezTo>
                  <a:cubicBezTo>
                    <a:pt x="0" y="43"/>
                    <a:pt x="2" y="45"/>
                    <a:pt x="3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" name="Freeform 221">
              <a:extLst>
                <a:ext uri="{FF2B5EF4-FFF2-40B4-BE49-F238E27FC236}">
                  <a16:creationId xmlns:a16="http://schemas.microsoft.com/office/drawing/2014/main" id="{753B0F0A-C729-2847-BFB1-E0B9919A6003}"/>
                </a:ext>
              </a:extLst>
            </p:cNvPr>
            <p:cNvSpPr/>
            <p:nvPr/>
          </p:nvSpPr>
          <p:spPr bwMode="auto">
            <a:xfrm>
              <a:off x="7570702" y="2442801"/>
              <a:ext cx="540361" cy="481626"/>
            </a:xfrm>
            <a:custGeom>
              <a:avLst/>
              <a:gdLst>
                <a:gd name="T0" fmla="*/ 3 w 58"/>
                <a:gd name="T1" fmla="*/ 51 h 52"/>
                <a:gd name="T2" fmla="*/ 57 w 58"/>
                <a:gd name="T3" fmla="*/ 2 h 52"/>
                <a:gd name="T4" fmla="*/ 55 w 58"/>
                <a:gd name="T5" fmla="*/ 1 h 52"/>
                <a:gd name="T6" fmla="*/ 1 w 58"/>
                <a:gd name="T7" fmla="*/ 49 h 52"/>
                <a:gd name="T8" fmla="*/ 3 w 58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3" y="51"/>
                  </a:moveTo>
                  <a:cubicBezTo>
                    <a:pt x="21" y="35"/>
                    <a:pt x="39" y="19"/>
                    <a:pt x="57" y="2"/>
                  </a:cubicBezTo>
                  <a:cubicBezTo>
                    <a:pt x="58" y="1"/>
                    <a:pt x="56" y="0"/>
                    <a:pt x="55" y="1"/>
                  </a:cubicBezTo>
                  <a:cubicBezTo>
                    <a:pt x="36" y="16"/>
                    <a:pt x="19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" name="Freeform 222">
              <a:extLst>
                <a:ext uri="{FF2B5EF4-FFF2-40B4-BE49-F238E27FC236}">
                  <a16:creationId xmlns:a16="http://schemas.microsoft.com/office/drawing/2014/main" id="{28C3B0FD-FF30-B249-A910-8596FD45AA4D}"/>
                </a:ext>
              </a:extLst>
            </p:cNvPr>
            <p:cNvSpPr/>
            <p:nvPr/>
          </p:nvSpPr>
          <p:spPr bwMode="auto">
            <a:xfrm>
              <a:off x="7551124" y="2583765"/>
              <a:ext cx="642169" cy="528614"/>
            </a:xfrm>
            <a:custGeom>
              <a:avLst/>
              <a:gdLst>
                <a:gd name="T0" fmla="*/ 3 w 69"/>
                <a:gd name="T1" fmla="*/ 56 h 57"/>
                <a:gd name="T2" fmla="*/ 68 w 69"/>
                <a:gd name="T3" fmla="*/ 3 h 57"/>
                <a:gd name="T4" fmla="*/ 67 w 69"/>
                <a:gd name="T5" fmla="*/ 1 h 57"/>
                <a:gd name="T6" fmla="*/ 1 w 69"/>
                <a:gd name="T7" fmla="*/ 54 h 57"/>
                <a:gd name="T8" fmla="*/ 3 w 69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7">
                  <a:moveTo>
                    <a:pt x="3" y="56"/>
                  </a:moveTo>
                  <a:cubicBezTo>
                    <a:pt x="23" y="36"/>
                    <a:pt x="45" y="19"/>
                    <a:pt x="68" y="3"/>
                  </a:cubicBezTo>
                  <a:cubicBezTo>
                    <a:pt x="69" y="2"/>
                    <a:pt x="68" y="0"/>
                    <a:pt x="67" y="1"/>
                  </a:cubicBezTo>
                  <a:cubicBezTo>
                    <a:pt x="43" y="16"/>
                    <a:pt x="21" y="34"/>
                    <a:pt x="1" y="54"/>
                  </a:cubicBezTo>
                  <a:cubicBezTo>
                    <a:pt x="0" y="55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Freeform 223">
              <a:extLst>
                <a:ext uri="{FF2B5EF4-FFF2-40B4-BE49-F238E27FC236}">
                  <a16:creationId xmlns:a16="http://schemas.microsoft.com/office/drawing/2014/main" id="{3C2E9C6E-CA1B-1A4D-8104-BD3C00286427}"/>
                </a:ext>
              </a:extLst>
            </p:cNvPr>
            <p:cNvSpPr/>
            <p:nvPr/>
          </p:nvSpPr>
          <p:spPr bwMode="auto">
            <a:xfrm>
              <a:off x="7570702" y="2712982"/>
              <a:ext cx="696988" cy="528614"/>
            </a:xfrm>
            <a:custGeom>
              <a:avLst/>
              <a:gdLst>
                <a:gd name="T0" fmla="*/ 3 w 75"/>
                <a:gd name="T1" fmla="*/ 56 h 57"/>
                <a:gd name="T2" fmla="*/ 74 w 75"/>
                <a:gd name="T3" fmla="*/ 3 h 57"/>
                <a:gd name="T4" fmla="*/ 73 w 75"/>
                <a:gd name="T5" fmla="*/ 1 h 57"/>
                <a:gd name="T6" fmla="*/ 2 w 75"/>
                <a:gd name="T7" fmla="*/ 55 h 57"/>
                <a:gd name="T8" fmla="*/ 3 w 75"/>
                <a:gd name="T9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7">
                  <a:moveTo>
                    <a:pt x="3" y="56"/>
                  </a:moveTo>
                  <a:cubicBezTo>
                    <a:pt x="26" y="37"/>
                    <a:pt x="50" y="20"/>
                    <a:pt x="74" y="3"/>
                  </a:cubicBezTo>
                  <a:cubicBezTo>
                    <a:pt x="75" y="2"/>
                    <a:pt x="74" y="0"/>
                    <a:pt x="73" y="1"/>
                  </a:cubicBezTo>
                  <a:cubicBezTo>
                    <a:pt x="48" y="16"/>
                    <a:pt x="24" y="35"/>
                    <a:pt x="2" y="55"/>
                  </a:cubicBezTo>
                  <a:cubicBezTo>
                    <a:pt x="0" y="56"/>
                    <a:pt x="2" y="57"/>
                    <a:pt x="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Freeform 224">
              <a:extLst>
                <a:ext uri="{FF2B5EF4-FFF2-40B4-BE49-F238E27FC236}">
                  <a16:creationId xmlns:a16="http://schemas.microsoft.com/office/drawing/2014/main" id="{8EF362E1-B736-064F-BA3A-DBC5FDF90F15}"/>
                </a:ext>
              </a:extLst>
            </p:cNvPr>
            <p:cNvSpPr/>
            <p:nvPr/>
          </p:nvSpPr>
          <p:spPr bwMode="auto">
            <a:xfrm>
              <a:off x="7617690" y="2881355"/>
              <a:ext cx="716566" cy="481626"/>
            </a:xfrm>
            <a:custGeom>
              <a:avLst/>
              <a:gdLst>
                <a:gd name="T0" fmla="*/ 3 w 77"/>
                <a:gd name="T1" fmla="*/ 51 h 52"/>
                <a:gd name="T2" fmla="*/ 76 w 77"/>
                <a:gd name="T3" fmla="*/ 2 h 52"/>
                <a:gd name="T4" fmla="*/ 74 w 77"/>
                <a:gd name="T5" fmla="*/ 0 h 52"/>
                <a:gd name="T6" fmla="*/ 1 w 77"/>
                <a:gd name="T7" fmla="*/ 49 h 52"/>
                <a:gd name="T8" fmla="*/ 3 w 77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3" y="51"/>
                  </a:moveTo>
                  <a:cubicBezTo>
                    <a:pt x="27" y="35"/>
                    <a:pt x="52" y="19"/>
                    <a:pt x="76" y="2"/>
                  </a:cubicBezTo>
                  <a:cubicBezTo>
                    <a:pt x="77" y="1"/>
                    <a:pt x="76" y="0"/>
                    <a:pt x="74" y="0"/>
                  </a:cubicBezTo>
                  <a:cubicBezTo>
                    <a:pt x="50" y="15"/>
                    <a:pt x="26" y="33"/>
                    <a:pt x="1" y="49"/>
                  </a:cubicBezTo>
                  <a:cubicBezTo>
                    <a:pt x="0" y="50"/>
                    <a:pt x="1" y="52"/>
                    <a:pt x="3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 225">
              <a:extLst>
                <a:ext uri="{FF2B5EF4-FFF2-40B4-BE49-F238E27FC236}">
                  <a16:creationId xmlns:a16="http://schemas.microsoft.com/office/drawing/2014/main" id="{72E9269C-C23F-4A4C-AE42-D23D2FA31D80}"/>
                </a:ext>
              </a:extLst>
            </p:cNvPr>
            <p:cNvSpPr/>
            <p:nvPr/>
          </p:nvSpPr>
          <p:spPr bwMode="auto">
            <a:xfrm>
              <a:off x="7707751" y="3010572"/>
              <a:ext cx="673494" cy="473795"/>
            </a:xfrm>
            <a:custGeom>
              <a:avLst/>
              <a:gdLst>
                <a:gd name="T0" fmla="*/ 2 w 72"/>
                <a:gd name="T1" fmla="*/ 50 h 51"/>
                <a:gd name="T2" fmla="*/ 70 w 72"/>
                <a:gd name="T3" fmla="*/ 3 h 51"/>
                <a:gd name="T4" fmla="*/ 69 w 72"/>
                <a:gd name="T5" fmla="*/ 1 h 51"/>
                <a:gd name="T6" fmla="*/ 1 w 72"/>
                <a:gd name="T7" fmla="*/ 48 h 51"/>
                <a:gd name="T8" fmla="*/ 2 w 7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2" y="50"/>
                  </a:moveTo>
                  <a:cubicBezTo>
                    <a:pt x="24" y="32"/>
                    <a:pt x="47" y="17"/>
                    <a:pt x="70" y="3"/>
                  </a:cubicBezTo>
                  <a:cubicBezTo>
                    <a:pt x="72" y="2"/>
                    <a:pt x="71" y="0"/>
                    <a:pt x="69" y="1"/>
                  </a:cubicBezTo>
                  <a:cubicBezTo>
                    <a:pt x="45" y="14"/>
                    <a:pt x="22" y="30"/>
                    <a:pt x="1" y="48"/>
                  </a:cubicBezTo>
                  <a:cubicBezTo>
                    <a:pt x="0" y="49"/>
                    <a:pt x="1" y="51"/>
                    <a:pt x="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ACCCACD4-7E89-AE4F-8FC2-8968AA83EA0C}"/>
                </a:ext>
              </a:extLst>
            </p:cNvPr>
            <p:cNvSpPr/>
            <p:nvPr/>
          </p:nvSpPr>
          <p:spPr bwMode="auto">
            <a:xfrm>
              <a:off x="8173714" y="3120211"/>
              <a:ext cx="223193" cy="207530"/>
            </a:xfrm>
            <a:custGeom>
              <a:avLst/>
              <a:gdLst>
                <a:gd name="T0" fmla="*/ 3 w 24"/>
                <a:gd name="T1" fmla="*/ 21 h 22"/>
                <a:gd name="T2" fmla="*/ 23 w 24"/>
                <a:gd name="T3" fmla="*/ 2 h 22"/>
                <a:gd name="T4" fmla="*/ 22 w 24"/>
                <a:gd name="T5" fmla="*/ 1 h 22"/>
                <a:gd name="T6" fmla="*/ 1 w 24"/>
                <a:gd name="T7" fmla="*/ 19 h 22"/>
                <a:gd name="T8" fmla="*/ 3 w 24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3" y="21"/>
                  </a:moveTo>
                  <a:cubicBezTo>
                    <a:pt x="10" y="16"/>
                    <a:pt x="16" y="8"/>
                    <a:pt x="23" y="2"/>
                  </a:cubicBezTo>
                  <a:cubicBezTo>
                    <a:pt x="24" y="2"/>
                    <a:pt x="23" y="0"/>
                    <a:pt x="22" y="1"/>
                  </a:cubicBezTo>
                  <a:cubicBezTo>
                    <a:pt x="14" y="6"/>
                    <a:pt x="9" y="14"/>
                    <a:pt x="1" y="19"/>
                  </a:cubicBezTo>
                  <a:cubicBezTo>
                    <a:pt x="0" y="20"/>
                    <a:pt x="1" y="22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524A2A05-F412-0D4E-9746-7163953916AD}"/>
                </a:ext>
              </a:extLst>
            </p:cNvPr>
            <p:cNvSpPr/>
            <p:nvPr/>
          </p:nvSpPr>
          <p:spPr bwMode="auto">
            <a:xfrm>
              <a:off x="7077329" y="4173524"/>
              <a:ext cx="46988" cy="325000"/>
            </a:xfrm>
            <a:custGeom>
              <a:avLst/>
              <a:gdLst>
                <a:gd name="T0" fmla="*/ 0 w 5"/>
                <a:gd name="T1" fmla="*/ 1 h 35"/>
                <a:gd name="T2" fmla="*/ 3 w 5"/>
                <a:gd name="T3" fmla="*/ 34 h 35"/>
                <a:gd name="T4" fmla="*/ 5 w 5"/>
                <a:gd name="T5" fmla="*/ 34 h 35"/>
                <a:gd name="T6" fmla="*/ 2 w 5"/>
                <a:gd name="T7" fmla="*/ 1 h 35"/>
                <a:gd name="T8" fmla="*/ 0 w 5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5">
                  <a:moveTo>
                    <a:pt x="0" y="1"/>
                  </a:moveTo>
                  <a:cubicBezTo>
                    <a:pt x="0" y="12"/>
                    <a:pt x="1" y="23"/>
                    <a:pt x="3" y="34"/>
                  </a:cubicBezTo>
                  <a:cubicBezTo>
                    <a:pt x="3" y="35"/>
                    <a:pt x="5" y="35"/>
                    <a:pt x="5" y="34"/>
                  </a:cubicBezTo>
                  <a:cubicBezTo>
                    <a:pt x="5" y="23"/>
                    <a:pt x="4" y="1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3C701384-20FA-5D4E-9FE2-3CB1F8401137}"/>
                </a:ext>
              </a:extLst>
            </p:cNvPr>
            <p:cNvSpPr/>
            <p:nvPr/>
          </p:nvSpPr>
          <p:spPr bwMode="auto">
            <a:xfrm>
              <a:off x="7171305" y="4005150"/>
              <a:ext cx="54819" cy="493373"/>
            </a:xfrm>
            <a:custGeom>
              <a:avLst/>
              <a:gdLst>
                <a:gd name="T0" fmla="*/ 0 w 6"/>
                <a:gd name="T1" fmla="*/ 1 h 53"/>
                <a:gd name="T2" fmla="*/ 4 w 6"/>
                <a:gd name="T3" fmla="*/ 52 h 53"/>
                <a:gd name="T4" fmla="*/ 6 w 6"/>
                <a:gd name="T5" fmla="*/ 52 h 53"/>
                <a:gd name="T6" fmla="*/ 3 w 6"/>
                <a:gd name="T7" fmla="*/ 1 h 53"/>
                <a:gd name="T8" fmla="*/ 0 w 6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0" y="1"/>
                  </a:moveTo>
                  <a:cubicBezTo>
                    <a:pt x="1" y="18"/>
                    <a:pt x="2" y="35"/>
                    <a:pt x="4" y="52"/>
                  </a:cubicBezTo>
                  <a:cubicBezTo>
                    <a:pt x="4" y="53"/>
                    <a:pt x="6" y="53"/>
                    <a:pt x="6" y="52"/>
                  </a:cubicBezTo>
                  <a:cubicBezTo>
                    <a:pt x="6" y="35"/>
                    <a:pt x="4" y="18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F9E4050F-17E4-7D45-B96B-3C6074ED37CA}"/>
                </a:ext>
              </a:extLst>
            </p:cNvPr>
            <p:cNvSpPr/>
            <p:nvPr/>
          </p:nvSpPr>
          <p:spPr bwMode="auto">
            <a:xfrm>
              <a:off x="7280943" y="3856355"/>
              <a:ext cx="74398" cy="603012"/>
            </a:xfrm>
            <a:custGeom>
              <a:avLst/>
              <a:gdLst>
                <a:gd name="T0" fmla="*/ 0 w 8"/>
                <a:gd name="T1" fmla="*/ 1 h 65"/>
                <a:gd name="T2" fmla="*/ 5 w 8"/>
                <a:gd name="T3" fmla="*/ 64 h 65"/>
                <a:gd name="T4" fmla="*/ 8 w 8"/>
                <a:gd name="T5" fmla="*/ 64 h 65"/>
                <a:gd name="T6" fmla="*/ 7 w 8"/>
                <a:gd name="T7" fmla="*/ 57 h 65"/>
                <a:gd name="T8" fmla="*/ 5 w 8"/>
                <a:gd name="T9" fmla="*/ 57 h 65"/>
                <a:gd name="T10" fmla="*/ 5 w 8"/>
                <a:gd name="T11" fmla="*/ 64 h 65"/>
                <a:gd name="T12" fmla="*/ 8 w 8"/>
                <a:gd name="T13" fmla="*/ 64 h 65"/>
                <a:gd name="T14" fmla="*/ 2 w 8"/>
                <a:gd name="T15" fmla="*/ 1 h 65"/>
                <a:gd name="T16" fmla="*/ 0 w 8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5">
                  <a:moveTo>
                    <a:pt x="0" y="1"/>
                  </a:moveTo>
                  <a:cubicBezTo>
                    <a:pt x="1" y="22"/>
                    <a:pt x="3" y="43"/>
                    <a:pt x="5" y="64"/>
                  </a:cubicBezTo>
                  <a:cubicBezTo>
                    <a:pt x="5" y="65"/>
                    <a:pt x="8" y="65"/>
                    <a:pt x="8" y="64"/>
                  </a:cubicBezTo>
                  <a:cubicBezTo>
                    <a:pt x="8" y="62"/>
                    <a:pt x="8" y="60"/>
                    <a:pt x="7" y="57"/>
                  </a:cubicBezTo>
                  <a:cubicBezTo>
                    <a:pt x="7" y="56"/>
                    <a:pt x="5" y="56"/>
                    <a:pt x="5" y="57"/>
                  </a:cubicBezTo>
                  <a:cubicBezTo>
                    <a:pt x="5" y="60"/>
                    <a:pt x="5" y="62"/>
                    <a:pt x="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5" y="43"/>
                    <a:pt x="4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4CEEDFB9-9510-774A-9FF1-05CBECA265AE}"/>
                </a:ext>
              </a:extLst>
            </p:cNvPr>
            <p:cNvSpPr/>
            <p:nvPr/>
          </p:nvSpPr>
          <p:spPr bwMode="auto">
            <a:xfrm>
              <a:off x="7410160" y="3715391"/>
              <a:ext cx="86145" cy="728313"/>
            </a:xfrm>
            <a:custGeom>
              <a:avLst/>
              <a:gdLst>
                <a:gd name="T0" fmla="*/ 0 w 9"/>
                <a:gd name="T1" fmla="*/ 1 h 78"/>
                <a:gd name="T2" fmla="*/ 7 w 9"/>
                <a:gd name="T3" fmla="*/ 76 h 78"/>
                <a:gd name="T4" fmla="*/ 9 w 9"/>
                <a:gd name="T5" fmla="*/ 76 h 78"/>
                <a:gd name="T6" fmla="*/ 2 w 9"/>
                <a:gd name="T7" fmla="*/ 1 h 78"/>
                <a:gd name="T8" fmla="*/ 0 w 9"/>
                <a:gd name="T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8">
                  <a:moveTo>
                    <a:pt x="0" y="1"/>
                  </a:moveTo>
                  <a:cubicBezTo>
                    <a:pt x="2" y="26"/>
                    <a:pt x="3" y="52"/>
                    <a:pt x="7" y="76"/>
                  </a:cubicBezTo>
                  <a:cubicBezTo>
                    <a:pt x="7" y="78"/>
                    <a:pt x="9" y="77"/>
                    <a:pt x="9" y="76"/>
                  </a:cubicBezTo>
                  <a:cubicBezTo>
                    <a:pt x="8" y="51"/>
                    <a:pt x="5" y="26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278D90CA-A932-164C-B142-A15B64D14CD3}"/>
                </a:ext>
              </a:extLst>
            </p:cNvPr>
            <p:cNvSpPr/>
            <p:nvPr/>
          </p:nvSpPr>
          <p:spPr bwMode="auto">
            <a:xfrm>
              <a:off x="7531546" y="3613584"/>
              <a:ext cx="101807" cy="771385"/>
            </a:xfrm>
            <a:custGeom>
              <a:avLst/>
              <a:gdLst>
                <a:gd name="T0" fmla="*/ 0 w 11"/>
                <a:gd name="T1" fmla="*/ 2 h 83"/>
                <a:gd name="T2" fmla="*/ 9 w 11"/>
                <a:gd name="T3" fmla="*/ 82 h 83"/>
                <a:gd name="T4" fmla="*/ 11 w 11"/>
                <a:gd name="T5" fmla="*/ 82 h 83"/>
                <a:gd name="T6" fmla="*/ 3 w 11"/>
                <a:gd name="T7" fmla="*/ 2 h 83"/>
                <a:gd name="T8" fmla="*/ 0 w 11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3">
                  <a:moveTo>
                    <a:pt x="0" y="2"/>
                  </a:moveTo>
                  <a:cubicBezTo>
                    <a:pt x="2" y="28"/>
                    <a:pt x="5" y="56"/>
                    <a:pt x="9" y="82"/>
                  </a:cubicBezTo>
                  <a:cubicBezTo>
                    <a:pt x="9" y="83"/>
                    <a:pt x="11" y="83"/>
                    <a:pt x="11" y="82"/>
                  </a:cubicBezTo>
                  <a:cubicBezTo>
                    <a:pt x="9" y="55"/>
                    <a:pt x="5" y="28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CC48D36E-0CFD-4A4A-8741-B082F3567A15}"/>
                </a:ext>
              </a:extLst>
            </p:cNvPr>
            <p:cNvSpPr/>
            <p:nvPr/>
          </p:nvSpPr>
          <p:spPr bwMode="auto">
            <a:xfrm>
              <a:off x="7672510" y="3519608"/>
              <a:ext cx="82229" cy="810542"/>
            </a:xfrm>
            <a:custGeom>
              <a:avLst/>
              <a:gdLst>
                <a:gd name="T0" fmla="*/ 0 w 9"/>
                <a:gd name="T1" fmla="*/ 2 h 87"/>
                <a:gd name="T2" fmla="*/ 6 w 9"/>
                <a:gd name="T3" fmla="*/ 85 h 87"/>
                <a:gd name="T4" fmla="*/ 9 w 9"/>
                <a:gd name="T5" fmla="*/ 85 h 87"/>
                <a:gd name="T6" fmla="*/ 2 w 9"/>
                <a:gd name="T7" fmla="*/ 2 h 87"/>
                <a:gd name="T8" fmla="*/ 0 w 9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7">
                  <a:moveTo>
                    <a:pt x="0" y="2"/>
                  </a:moveTo>
                  <a:cubicBezTo>
                    <a:pt x="0" y="29"/>
                    <a:pt x="3" y="57"/>
                    <a:pt x="6" y="85"/>
                  </a:cubicBezTo>
                  <a:cubicBezTo>
                    <a:pt x="6" y="87"/>
                    <a:pt x="9" y="87"/>
                    <a:pt x="9" y="85"/>
                  </a:cubicBezTo>
                  <a:cubicBezTo>
                    <a:pt x="6" y="57"/>
                    <a:pt x="4" y="29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8337113-2EFC-CB47-A586-837E8D3A6088}"/>
                </a:ext>
              </a:extLst>
            </p:cNvPr>
            <p:cNvSpPr/>
            <p:nvPr/>
          </p:nvSpPr>
          <p:spPr bwMode="auto">
            <a:xfrm>
              <a:off x="7813473" y="3640994"/>
              <a:ext cx="74398" cy="622590"/>
            </a:xfrm>
            <a:custGeom>
              <a:avLst/>
              <a:gdLst>
                <a:gd name="T0" fmla="*/ 0 w 8"/>
                <a:gd name="T1" fmla="*/ 1 h 67"/>
                <a:gd name="T2" fmla="*/ 5 w 8"/>
                <a:gd name="T3" fmla="*/ 65 h 67"/>
                <a:gd name="T4" fmla="*/ 8 w 8"/>
                <a:gd name="T5" fmla="*/ 65 h 67"/>
                <a:gd name="T6" fmla="*/ 8 w 8"/>
                <a:gd name="T7" fmla="*/ 58 h 67"/>
                <a:gd name="T8" fmla="*/ 5 w 8"/>
                <a:gd name="T9" fmla="*/ 58 h 67"/>
                <a:gd name="T10" fmla="*/ 5 w 8"/>
                <a:gd name="T11" fmla="*/ 65 h 67"/>
                <a:gd name="T12" fmla="*/ 8 w 8"/>
                <a:gd name="T13" fmla="*/ 65 h 67"/>
                <a:gd name="T14" fmla="*/ 2 w 8"/>
                <a:gd name="T15" fmla="*/ 1 h 67"/>
                <a:gd name="T16" fmla="*/ 0 w 8"/>
                <a:gd name="T1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7">
                  <a:moveTo>
                    <a:pt x="0" y="1"/>
                  </a:moveTo>
                  <a:cubicBezTo>
                    <a:pt x="1" y="23"/>
                    <a:pt x="3" y="44"/>
                    <a:pt x="5" y="65"/>
                  </a:cubicBezTo>
                  <a:cubicBezTo>
                    <a:pt x="5" y="67"/>
                    <a:pt x="8" y="67"/>
                    <a:pt x="8" y="65"/>
                  </a:cubicBezTo>
                  <a:cubicBezTo>
                    <a:pt x="8" y="63"/>
                    <a:pt x="8" y="61"/>
                    <a:pt x="8" y="58"/>
                  </a:cubicBezTo>
                  <a:cubicBezTo>
                    <a:pt x="7" y="57"/>
                    <a:pt x="5" y="57"/>
                    <a:pt x="5" y="58"/>
                  </a:cubicBezTo>
                  <a:cubicBezTo>
                    <a:pt x="5" y="61"/>
                    <a:pt x="5" y="63"/>
                    <a:pt x="5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44"/>
                    <a:pt x="5" y="2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D99AB148-174E-CE4E-8D82-84134C46FC3A}"/>
                </a:ext>
              </a:extLst>
            </p:cNvPr>
            <p:cNvSpPr/>
            <p:nvPr/>
          </p:nvSpPr>
          <p:spPr bwMode="auto">
            <a:xfrm>
              <a:off x="7923112" y="3727138"/>
              <a:ext cx="66566" cy="481626"/>
            </a:xfrm>
            <a:custGeom>
              <a:avLst/>
              <a:gdLst>
                <a:gd name="T0" fmla="*/ 0 w 7"/>
                <a:gd name="T1" fmla="*/ 1 h 52"/>
                <a:gd name="T2" fmla="*/ 4 w 7"/>
                <a:gd name="T3" fmla="*/ 50 h 52"/>
                <a:gd name="T4" fmla="*/ 7 w 7"/>
                <a:gd name="T5" fmla="*/ 50 h 52"/>
                <a:gd name="T6" fmla="*/ 6 w 7"/>
                <a:gd name="T7" fmla="*/ 48 h 52"/>
                <a:gd name="T8" fmla="*/ 4 w 7"/>
                <a:gd name="T9" fmla="*/ 49 h 52"/>
                <a:gd name="T10" fmla="*/ 4 w 7"/>
                <a:gd name="T11" fmla="*/ 50 h 52"/>
                <a:gd name="T12" fmla="*/ 7 w 7"/>
                <a:gd name="T13" fmla="*/ 50 h 52"/>
                <a:gd name="T14" fmla="*/ 2 w 7"/>
                <a:gd name="T15" fmla="*/ 1 h 52"/>
                <a:gd name="T16" fmla="*/ 0 w 7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2">
                  <a:moveTo>
                    <a:pt x="0" y="1"/>
                  </a:moveTo>
                  <a:cubicBezTo>
                    <a:pt x="2" y="18"/>
                    <a:pt x="3" y="34"/>
                    <a:pt x="4" y="50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7" y="49"/>
                    <a:pt x="7" y="49"/>
                    <a:pt x="6" y="48"/>
                  </a:cubicBezTo>
                  <a:cubicBezTo>
                    <a:pt x="6" y="47"/>
                    <a:pt x="4" y="48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2"/>
                    <a:pt x="7" y="52"/>
                    <a:pt x="7" y="50"/>
                  </a:cubicBezTo>
                  <a:cubicBezTo>
                    <a:pt x="7" y="34"/>
                    <a:pt x="5" y="1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Freeform 235">
              <a:extLst>
                <a:ext uri="{FF2B5EF4-FFF2-40B4-BE49-F238E27FC236}">
                  <a16:creationId xmlns:a16="http://schemas.microsoft.com/office/drawing/2014/main" id="{B27E385C-0F8E-9141-90AB-0AD4845D225A}"/>
                </a:ext>
              </a:extLst>
            </p:cNvPr>
            <p:cNvSpPr/>
            <p:nvPr/>
          </p:nvSpPr>
          <p:spPr bwMode="auto">
            <a:xfrm>
              <a:off x="8071907" y="3856355"/>
              <a:ext cx="54819" cy="223193"/>
            </a:xfrm>
            <a:custGeom>
              <a:avLst/>
              <a:gdLst>
                <a:gd name="T0" fmla="*/ 0 w 6"/>
                <a:gd name="T1" fmla="*/ 2 h 24"/>
                <a:gd name="T2" fmla="*/ 4 w 6"/>
                <a:gd name="T3" fmla="*/ 23 h 24"/>
                <a:gd name="T4" fmla="*/ 6 w 6"/>
                <a:gd name="T5" fmla="*/ 23 h 24"/>
                <a:gd name="T6" fmla="*/ 2 w 6"/>
                <a:gd name="T7" fmla="*/ 2 h 24"/>
                <a:gd name="T8" fmla="*/ 0 w 6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"/>
                  </a:moveTo>
                  <a:cubicBezTo>
                    <a:pt x="1" y="9"/>
                    <a:pt x="1" y="17"/>
                    <a:pt x="4" y="23"/>
                  </a:cubicBezTo>
                  <a:cubicBezTo>
                    <a:pt x="4" y="24"/>
                    <a:pt x="6" y="24"/>
                    <a:pt x="6" y="23"/>
                  </a:cubicBezTo>
                  <a:cubicBezTo>
                    <a:pt x="6" y="16"/>
                    <a:pt x="4" y="8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Freeform 236">
              <a:extLst>
                <a:ext uri="{FF2B5EF4-FFF2-40B4-BE49-F238E27FC236}">
                  <a16:creationId xmlns:a16="http://schemas.microsoft.com/office/drawing/2014/main" id="{34DAE32A-EBF1-B14E-A2DB-223ED2ACF106}"/>
                </a:ext>
              </a:extLst>
            </p:cNvPr>
            <p:cNvSpPr/>
            <p:nvPr/>
          </p:nvSpPr>
          <p:spPr bwMode="auto">
            <a:xfrm>
              <a:off x="8408654" y="3253343"/>
              <a:ext cx="238855" cy="176205"/>
            </a:xfrm>
            <a:custGeom>
              <a:avLst/>
              <a:gdLst>
                <a:gd name="T0" fmla="*/ 2 w 26"/>
                <a:gd name="T1" fmla="*/ 18 h 19"/>
                <a:gd name="T2" fmla="*/ 25 w 26"/>
                <a:gd name="T3" fmla="*/ 2 h 19"/>
                <a:gd name="T4" fmla="*/ 23 w 26"/>
                <a:gd name="T5" fmla="*/ 0 h 19"/>
                <a:gd name="T6" fmla="*/ 1 w 26"/>
                <a:gd name="T7" fmla="*/ 17 h 19"/>
                <a:gd name="T8" fmla="*/ 2 w 26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cubicBezTo>
                    <a:pt x="9" y="12"/>
                    <a:pt x="17" y="8"/>
                    <a:pt x="25" y="2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15" y="5"/>
                    <a:pt x="7" y="11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Freeform 237">
              <a:extLst>
                <a:ext uri="{FF2B5EF4-FFF2-40B4-BE49-F238E27FC236}">
                  <a16:creationId xmlns:a16="http://schemas.microsoft.com/office/drawing/2014/main" id="{AA2A3ABE-856F-7E4D-90DF-1212E69EEAE4}"/>
                </a:ext>
              </a:extLst>
            </p:cNvPr>
            <p:cNvSpPr/>
            <p:nvPr/>
          </p:nvSpPr>
          <p:spPr bwMode="auto">
            <a:xfrm>
              <a:off x="8389076" y="3280753"/>
              <a:ext cx="391566" cy="270181"/>
            </a:xfrm>
            <a:custGeom>
              <a:avLst/>
              <a:gdLst>
                <a:gd name="T0" fmla="*/ 3 w 42"/>
                <a:gd name="T1" fmla="*/ 28 h 29"/>
                <a:gd name="T2" fmla="*/ 40 w 42"/>
                <a:gd name="T3" fmla="*/ 2 h 29"/>
                <a:gd name="T4" fmla="*/ 39 w 42"/>
                <a:gd name="T5" fmla="*/ 0 h 29"/>
                <a:gd name="T6" fmla="*/ 1 w 42"/>
                <a:gd name="T7" fmla="*/ 27 h 29"/>
                <a:gd name="T8" fmla="*/ 3 w 4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3" y="28"/>
                  </a:moveTo>
                  <a:cubicBezTo>
                    <a:pt x="15" y="19"/>
                    <a:pt x="28" y="11"/>
                    <a:pt x="40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26" y="8"/>
                    <a:pt x="13" y="17"/>
                    <a:pt x="1" y="27"/>
                  </a:cubicBezTo>
                  <a:cubicBezTo>
                    <a:pt x="0" y="28"/>
                    <a:pt x="2" y="29"/>
                    <a:pt x="3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 238">
              <a:extLst>
                <a:ext uri="{FF2B5EF4-FFF2-40B4-BE49-F238E27FC236}">
                  <a16:creationId xmlns:a16="http://schemas.microsoft.com/office/drawing/2014/main" id="{F35793A1-D3BF-5844-A8BA-DAC35064063A}"/>
                </a:ext>
              </a:extLst>
            </p:cNvPr>
            <p:cNvSpPr/>
            <p:nvPr/>
          </p:nvSpPr>
          <p:spPr bwMode="auto">
            <a:xfrm>
              <a:off x="8361666" y="3288584"/>
              <a:ext cx="512952" cy="371988"/>
            </a:xfrm>
            <a:custGeom>
              <a:avLst/>
              <a:gdLst>
                <a:gd name="T0" fmla="*/ 3 w 55"/>
                <a:gd name="T1" fmla="*/ 39 h 40"/>
                <a:gd name="T2" fmla="*/ 54 w 55"/>
                <a:gd name="T3" fmla="*/ 3 h 40"/>
                <a:gd name="T4" fmla="*/ 52 w 55"/>
                <a:gd name="T5" fmla="*/ 1 h 40"/>
                <a:gd name="T6" fmla="*/ 1 w 55"/>
                <a:gd name="T7" fmla="*/ 38 h 40"/>
                <a:gd name="T8" fmla="*/ 3 w 55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0">
                  <a:moveTo>
                    <a:pt x="3" y="39"/>
                  </a:moveTo>
                  <a:cubicBezTo>
                    <a:pt x="19" y="27"/>
                    <a:pt x="37" y="16"/>
                    <a:pt x="54" y="3"/>
                  </a:cubicBezTo>
                  <a:cubicBezTo>
                    <a:pt x="55" y="2"/>
                    <a:pt x="53" y="0"/>
                    <a:pt x="52" y="1"/>
                  </a:cubicBezTo>
                  <a:cubicBezTo>
                    <a:pt x="34" y="11"/>
                    <a:pt x="17" y="24"/>
                    <a:pt x="1" y="38"/>
                  </a:cubicBezTo>
                  <a:cubicBezTo>
                    <a:pt x="0" y="39"/>
                    <a:pt x="2" y="40"/>
                    <a:pt x="3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Freeform 239">
              <a:extLst>
                <a:ext uri="{FF2B5EF4-FFF2-40B4-BE49-F238E27FC236}">
                  <a16:creationId xmlns:a16="http://schemas.microsoft.com/office/drawing/2014/main" id="{E2A8F7D4-C54D-BF4F-B18A-A53E7495B7FB}"/>
                </a:ext>
              </a:extLst>
            </p:cNvPr>
            <p:cNvSpPr/>
            <p:nvPr/>
          </p:nvSpPr>
          <p:spPr bwMode="auto">
            <a:xfrm>
              <a:off x="8322510" y="3315994"/>
              <a:ext cx="634337" cy="473795"/>
            </a:xfrm>
            <a:custGeom>
              <a:avLst/>
              <a:gdLst>
                <a:gd name="T0" fmla="*/ 2 w 68"/>
                <a:gd name="T1" fmla="*/ 51 h 51"/>
                <a:gd name="T2" fmla="*/ 67 w 68"/>
                <a:gd name="T3" fmla="*/ 3 h 51"/>
                <a:gd name="T4" fmla="*/ 65 w 68"/>
                <a:gd name="T5" fmla="*/ 1 h 51"/>
                <a:gd name="T6" fmla="*/ 1 w 68"/>
                <a:gd name="T7" fmla="*/ 49 h 51"/>
                <a:gd name="T8" fmla="*/ 2 w 6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1">
                  <a:moveTo>
                    <a:pt x="2" y="51"/>
                  </a:moveTo>
                  <a:cubicBezTo>
                    <a:pt x="23" y="34"/>
                    <a:pt x="44" y="17"/>
                    <a:pt x="67" y="3"/>
                  </a:cubicBezTo>
                  <a:cubicBezTo>
                    <a:pt x="68" y="2"/>
                    <a:pt x="67" y="0"/>
                    <a:pt x="65" y="1"/>
                  </a:cubicBezTo>
                  <a:cubicBezTo>
                    <a:pt x="43" y="15"/>
                    <a:pt x="21" y="31"/>
                    <a:pt x="1" y="49"/>
                  </a:cubicBezTo>
                  <a:cubicBezTo>
                    <a:pt x="0" y="50"/>
                    <a:pt x="1" y="51"/>
                    <a:pt x="2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 240">
              <a:extLst>
                <a:ext uri="{FF2B5EF4-FFF2-40B4-BE49-F238E27FC236}">
                  <a16:creationId xmlns:a16="http://schemas.microsoft.com/office/drawing/2014/main" id="{C5A9D32B-AA22-EC46-97DE-7D8B181EB4AB}"/>
                </a:ext>
              </a:extLst>
            </p:cNvPr>
            <p:cNvSpPr/>
            <p:nvPr/>
          </p:nvSpPr>
          <p:spPr bwMode="auto">
            <a:xfrm>
              <a:off x="8220702" y="3362982"/>
              <a:ext cx="830120" cy="614759"/>
            </a:xfrm>
            <a:custGeom>
              <a:avLst/>
              <a:gdLst>
                <a:gd name="T0" fmla="*/ 2 w 89"/>
                <a:gd name="T1" fmla="*/ 65 h 66"/>
                <a:gd name="T2" fmla="*/ 88 w 89"/>
                <a:gd name="T3" fmla="*/ 3 h 66"/>
                <a:gd name="T4" fmla="*/ 87 w 89"/>
                <a:gd name="T5" fmla="*/ 1 h 66"/>
                <a:gd name="T6" fmla="*/ 1 w 89"/>
                <a:gd name="T7" fmla="*/ 63 h 66"/>
                <a:gd name="T8" fmla="*/ 2 w 89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6">
                  <a:moveTo>
                    <a:pt x="2" y="65"/>
                  </a:moveTo>
                  <a:cubicBezTo>
                    <a:pt x="31" y="44"/>
                    <a:pt x="59" y="23"/>
                    <a:pt x="88" y="3"/>
                  </a:cubicBezTo>
                  <a:cubicBezTo>
                    <a:pt x="89" y="2"/>
                    <a:pt x="88" y="0"/>
                    <a:pt x="87" y="1"/>
                  </a:cubicBezTo>
                  <a:cubicBezTo>
                    <a:pt x="57" y="20"/>
                    <a:pt x="29" y="41"/>
                    <a:pt x="1" y="63"/>
                  </a:cubicBezTo>
                  <a:cubicBezTo>
                    <a:pt x="0" y="64"/>
                    <a:pt x="1" y="66"/>
                    <a:pt x="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 241">
              <a:extLst>
                <a:ext uri="{FF2B5EF4-FFF2-40B4-BE49-F238E27FC236}">
                  <a16:creationId xmlns:a16="http://schemas.microsoft.com/office/drawing/2014/main" id="{D5858223-C510-F746-860F-7DC6222BE736}"/>
                </a:ext>
              </a:extLst>
            </p:cNvPr>
            <p:cNvSpPr/>
            <p:nvPr/>
          </p:nvSpPr>
          <p:spPr bwMode="auto">
            <a:xfrm>
              <a:off x="8287269" y="3429548"/>
              <a:ext cx="884940" cy="575602"/>
            </a:xfrm>
            <a:custGeom>
              <a:avLst/>
              <a:gdLst>
                <a:gd name="T0" fmla="*/ 2 w 95"/>
                <a:gd name="T1" fmla="*/ 62 h 62"/>
                <a:gd name="T2" fmla="*/ 94 w 95"/>
                <a:gd name="T3" fmla="*/ 4 h 62"/>
                <a:gd name="T4" fmla="*/ 92 w 95"/>
                <a:gd name="T5" fmla="*/ 1 h 62"/>
                <a:gd name="T6" fmla="*/ 1 w 95"/>
                <a:gd name="T7" fmla="*/ 60 h 62"/>
                <a:gd name="T8" fmla="*/ 2 w 9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2">
                  <a:moveTo>
                    <a:pt x="2" y="62"/>
                  </a:moveTo>
                  <a:cubicBezTo>
                    <a:pt x="34" y="45"/>
                    <a:pt x="64" y="24"/>
                    <a:pt x="94" y="4"/>
                  </a:cubicBezTo>
                  <a:cubicBezTo>
                    <a:pt x="95" y="3"/>
                    <a:pt x="94" y="0"/>
                    <a:pt x="92" y="1"/>
                  </a:cubicBezTo>
                  <a:cubicBezTo>
                    <a:pt x="63" y="22"/>
                    <a:pt x="32" y="40"/>
                    <a:pt x="1" y="60"/>
                  </a:cubicBezTo>
                  <a:cubicBezTo>
                    <a:pt x="0" y="60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Freeform 242">
              <a:extLst>
                <a:ext uri="{FF2B5EF4-FFF2-40B4-BE49-F238E27FC236}">
                  <a16:creationId xmlns:a16="http://schemas.microsoft.com/office/drawing/2014/main" id="{9337473C-F7B2-F848-BC45-D149D4C2019F}"/>
                </a:ext>
              </a:extLst>
            </p:cNvPr>
            <p:cNvSpPr/>
            <p:nvPr/>
          </p:nvSpPr>
          <p:spPr bwMode="auto">
            <a:xfrm>
              <a:off x="8408654" y="3492198"/>
              <a:ext cx="873193" cy="579518"/>
            </a:xfrm>
            <a:custGeom>
              <a:avLst/>
              <a:gdLst>
                <a:gd name="T0" fmla="*/ 2 w 94"/>
                <a:gd name="T1" fmla="*/ 62 h 62"/>
                <a:gd name="T2" fmla="*/ 93 w 94"/>
                <a:gd name="T3" fmla="*/ 3 h 62"/>
                <a:gd name="T4" fmla="*/ 92 w 94"/>
                <a:gd name="T5" fmla="*/ 1 h 62"/>
                <a:gd name="T6" fmla="*/ 1 w 94"/>
                <a:gd name="T7" fmla="*/ 60 h 62"/>
                <a:gd name="T8" fmla="*/ 2 w 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2">
                  <a:moveTo>
                    <a:pt x="2" y="62"/>
                  </a:moveTo>
                  <a:cubicBezTo>
                    <a:pt x="33" y="45"/>
                    <a:pt x="64" y="24"/>
                    <a:pt x="93" y="3"/>
                  </a:cubicBezTo>
                  <a:cubicBezTo>
                    <a:pt x="94" y="2"/>
                    <a:pt x="93" y="0"/>
                    <a:pt x="92" y="1"/>
                  </a:cubicBezTo>
                  <a:cubicBezTo>
                    <a:pt x="61" y="20"/>
                    <a:pt x="31" y="40"/>
                    <a:pt x="1" y="60"/>
                  </a:cubicBezTo>
                  <a:cubicBezTo>
                    <a:pt x="0" y="61"/>
                    <a:pt x="1" y="62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Freeform 243">
              <a:extLst>
                <a:ext uri="{FF2B5EF4-FFF2-40B4-BE49-F238E27FC236}">
                  <a16:creationId xmlns:a16="http://schemas.microsoft.com/office/drawing/2014/main" id="{926CBDD7-0A91-5441-A599-1B08CF1DD916}"/>
                </a:ext>
              </a:extLst>
            </p:cNvPr>
            <p:cNvSpPr/>
            <p:nvPr/>
          </p:nvSpPr>
          <p:spPr bwMode="auto">
            <a:xfrm>
              <a:off x="8557449" y="3550933"/>
              <a:ext cx="810542" cy="583434"/>
            </a:xfrm>
            <a:custGeom>
              <a:avLst/>
              <a:gdLst>
                <a:gd name="T0" fmla="*/ 2 w 87"/>
                <a:gd name="T1" fmla="*/ 62 h 63"/>
                <a:gd name="T2" fmla="*/ 85 w 87"/>
                <a:gd name="T3" fmla="*/ 4 h 63"/>
                <a:gd name="T4" fmla="*/ 84 w 87"/>
                <a:gd name="T5" fmla="*/ 1 h 63"/>
                <a:gd name="T6" fmla="*/ 1 w 87"/>
                <a:gd name="T7" fmla="*/ 60 h 63"/>
                <a:gd name="T8" fmla="*/ 2 w 87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3">
                  <a:moveTo>
                    <a:pt x="2" y="62"/>
                  </a:moveTo>
                  <a:cubicBezTo>
                    <a:pt x="29" y="42"/>
                    <a:pt x="57" y="22"/>
                    <a:pt x="85" y="4"/>
                  </a:cubicBezTo>
                  <a:cubicBezTo>
                    <a:pt x="87" y="3"/>
                    <a:pt x="85" y="0"/>
                    <a:pt x="84" y="1"/>
                  </a:cubicBezTo>
                  <a:cubicBezTo>
                    <a:pt x="56" y="20"/>
                    <a:pt x="28" y="39"/>
                    <a:pt x="1" y="60"/>
                  </a:cubicBezTo>
                  <a:cubicBezTo>
                    <a:pt x="0" y="61"/>
                    <a:pt x="1" y="63"/>
                    <a:pt x="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Freeform 244">
              <a:extLst>
                <a:ext uri="{FF2B5EF4-FFF2-40B4-BE49-F238E27FC236}">
                  <a16:creationId xmlns:a16="http://schemas.microsoft.com/office/drawing/2014/main" id="{290CD797-2F8B-FD4C-8AAC-2EFC789D9CCD}"/>
                </a:ext>
              </a:extLst>
            </p:cNvPr>
            <p:cNvSpPr/>
            <p:nvPr/>
          </p:nvSpPr>
          <p:spPr bwMode="auto">
            <a:xfrm>
              <a:off x="8706245" y="3660572"/>
              <a:ext cx="704819" cy="493373"/>
            </a:xfrm>
            <a:custGeom>
              <a:avLst/>
              <a:gdLst>
                <a:gd name="T0" fmla="*/ 2 w 76"/>
                <a:gd name="T1" fmla="*/ 53 h 53"/>
                <a:gd name="T2" fmla="*/ 74 w 76"/>
                <a:gd name="T3" fmla="*/ 3 h 53"/>
                <a:gd name="T4" fmla="*/ 73 w 76"/>
                <a:gd name="T5" fmla="*/ 1 h 53"/>
                <a:gd name="T6" fmla="*/ 1 w 76"/>
                <a:gd name="T7" fmla="*/ 51 h 53"/>
                <a:gd name="T8" fmla="*/ 2 w 7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3">
                  <a:moveTo>
                    <a:pt x="2" y="53"/>
                  </a:moveTo>
                  <a:cubicBezTo>
                    <a:pt x="26" y="35"/>
                    <a:pt x="50" y="19"/>
                    <a:pt x="74" y="3"/>
                  </a:cubicBezTo>
                  <a:cubicBezTo>
                    <a:pt x="76" y="2"/>
                    <a:pt x="74" y="0"/>
                    <a:pt x="73" y="1"/>
                  </a:cubicBezTo>
                  <a:cubicBezTo>
                    <a:pt x="48" y="16"/>
                    <a:pt x="23" y="32"/>
                    <a:pt x="1" y="51"/>
                  </a:cubicBezTo>
                  <a:cubicBezTo>
                    <a:pt x="0" y="52"/>
                    <a:pt x="1" y="53"/>
                    <a:pt x="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Freeform 245">
              <a:extLst>
                <a:ext uri="{FF2B5EF4-FFF2-40B4-BE49-F238E27FC236}">
                  <a16:creationId xmlns:a16="http://schemas.microsoft.com/office/drawing/2014/main" id="{4DD14342-D17A-3F4C-BD7C-F58323EC2D21}"/>
                </a:ext>
              </a:extLst>
            </p:cNvPr>
            <p:cNvSpPr/>
            <p:nvPr/>
          </p:nvSpPr>
          <p:spPr bwMode="auto">
            <a:xfrm>
              <a:off x="8909859" y="3734969"/>
              <a:ext cx="559940" cy="438554"/>
            </a:xfrm>
            <a:custGeom>
              <a:avLst/>
              <a:gdLst>
                <a:gd name="T0" fmla="*/ 2 w 60"/>
                <a:gd name="T1" fmla="*/ 46 h 47"/>
                <a:gd name="T2" fmla="*/ 59 w 60"/>
                <a:gd name="T3" fmla="*/ 3 h 47"/>
                <a:gd name="T4" fmla="*/ 57 w 60"/>
                <a:gd name="T5" fmla="*/ 1 h 47"/>
                <a:gd name="T6" fmla="*/ 0 w 60"/>
                <a:gd name="T7" fmla="*/ 44 h 47"/>
                <a:gd name="T8" fmla="*/ 2 w 60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2" y="46"/>
                  </a:moveTo>
                  <a:cubicBezTo>
                    <a:pt x="21" y="32"/>
                    <a:pt x="41" y="18"/>
                    <a:pt x="59" y="3"/>
                  </a:cubicBezTo>
                  <a:cubicBezTo>
                    <a:pt x="60" y="2"/>
                    <a:pt x="58" y="0"/>
                    <a:pt x="57" y="1"/>
                  </a:cubicBezTo>
                  <a:cubicBezTo>
                    <a:pt x="38" y="14"/>
                    <a:pt x="19" y="29"/>
                    <a:pt x="0" y="44"/>
                  </a:cubicBezTo>
                  <a:cubicBezTo>
                    <a:pt x="0" y="45"/>
                    <a:pt x="1" y="47"/>
                    <a:pt x="2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Freeform 246">
              <a:extLst>
                <a:ext uri="{FF2B5EF4-FFF2-40B4-BE49-F238E27FC236}">
                  <a16:creationId xmlns:a16="http://schemas.microsoft.com/office/drawing/2014/main" id="{031F3F53-061D-B244-A517-B7E801B435A0}"/>
                </a:ext>
              </a:extLst>
            </p:cNvPr>
            <p:cNvSpPr/>
            <p:nvPr/>
          </p:nvSpPr>
          <p:spPr bwMode="auto">
            <a:xfrm>
              <a:off x="9172208" y="3801536"/>
              <a:ext cx="379819" cy="305422"/>
            </a:xfrm>
            <a:custGeom>
              <a:avLst/>
              <a:gdLst>
                <a:gd name="T0" fmla="*/ 2 w 41"/>
                <a:gd name="T1" fmla="*/ 32 h 33"/>
                <a:gd name="T2" fmla="*/ 39 w 41"/>
                <a:gd name="T3" fmla="*/ 4 h 33"/>
                <a:gd name="T4" fmla="*/ 38 w 41"/>
                <a:gd name="T5" fmla="*/ 1 h 33"/>
                <a:gd name="T6" fmla="*/ 1 w 41"/>
                <a:gd name="T7" fmla="*/ 30 h 33"/>
                <a:gd name="T8" fmla="*/ 2 w 4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3">
                  <a:moveTo>
                    <a:pt x="2" y="32"/>
                  </a:moveTo>
                  <a:cubicBezTo>
                    <a:pt x="15" y="23"/>
                    <a:pt x="27" y="13"/>
                    <a:pt x="39" y="4"/>
                  </a:cubicBezTo>
                  <a:cubicBezTo>
                    <a:pt x="41" y="3"/>
                    <a:pt x="39" y="0"/>
                    <a:pt x="38" y="1"/>
                  </a:cubicBezTo>
                  <a:cubicBezTo>
                    <a:pt x="25" y="11"/>
                    <a:pt x="13" y="20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en-GB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11CA9-5351-B742-9961-E09FE78F679C}"/>
              </a:ext>
            </a:extLst>
          </p:cNvPr>
          <p:cNvSpPr/>
          <p:nvPr/>
        </p:nvSpPr>
        <p:spPr>
          <a:xfrm>
            <a:off x="2448447" y="1884452"/>
            <a:ext cx="142908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ru-RU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D</a:t>
            </a:r>
            <a:r>
              <a:rPr lang="en-US" sz="1700" b="1" kern="1200" dirty="0" err="1">
                <a:solidFill>
                  <a:srgbClr val="CB6FB7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eepPavlow</a:t>
            </a:r>
            <a:endParaRPr lang="en-US" sz="1700" b="1" kern="1200" dirty="0">
              <a:solidFill>
                <a:srgbClr val="CB6FB7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6F6164-738F-A04D-A1CE-D34A566C79D5}"/>
              </a:ext>
            </a:extLst>
          </p:cNvPr>
          <p:cNvSpPr/>
          <p:nvPr/>
        </p:nvSpPr>
        <p:spPr>
          <a:xfrm>
            <a:off x="4846292" y="1350190"/>
            <a:ext cx="138107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B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ert</a:t>
            </a:r>
            <a:endParaRPr lang="en-US" sz="1700" b="1" kern="1200" dirty="0">
              <a:solidFill>
                <a:srgbClr val="8F85C9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algn="ctr" defTabSz="685800">
              <a:buClrTx/>
            </a:pPr>
            <a:r>
              <a:rPr lang="ru-RU" sz="1700" b="1" kern="1200" dirty="0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типа </a:t>
            </a:r>
            <a:r>
              <a:rPr lang="en-US" sz="1700" b="1" kern="1200" dirty="0" err="1">
                <a:solidFill>
                  <a:srgbClr val="8F85C9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Sbert</a:t>
            </a:r>
            <a:endParaRPr lang="en-US" sz="1700" b="1" kern="1200" dirty="0">
              <a:solidFill>
                <a:srgbClr val="8F85C9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F636B5-72F3-5E48-A71D-E6D693319310}"/>
              </a:ext>
            </a:extLst>
          </p:cNvPr>
          <p:cNvSpPr/>
          <p:nvPr/>
        </p:nvSpPr>
        <p:spPr>
          <a:xfrm>
            <a:off x="3795869" y="3447750"/>
            <a:ext cx="222221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О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бучение с помощью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предобработанных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 данных,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исполь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з</a:t>
            </a:r>
            <a:r>
              <a:rPr lang="ru-RU" sz="1700" b="1" kern="1200" dirty="0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уя технологию </a:t>
            </a:r>
            <a:r>
              <a:rPr lang="ru-RU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P</a:t>
            </a:r>
            <a:r>
              <a:rPr lang="en-US" sz="1700" b="1" kern="1200" dirty="0" err="1">
                <a:solidFill>
                  <a:srgbClr val="59869B"/>
                </a:solidFill>
                <a:latin typeface="Calibri" panose="020F0502020204030204"/>
                <a:ea typeface="等线" panose="02010600030101010101" pitchFamily="2" charset="-122"/>
                <a:cs typeface="+mn-ea"/>
                <a:sym typeface="+mn-lt"/>
              </a:rPr>
              <a:t>yTorch</a:t>
            </a:r>
            <a:endParaRPr lang="en-US" sz="1700" b="1" kern="1200" dirty="0">
              <a:solidFill>
                <a:srgbClr val="59869B"/>
              </a:solidFill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A371194-4BCE-9B35-F883-41D6CDD4930E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A9945FB-B339-8430-C9DF-F8D281D7E36C}"/>
              </a:ext>
            </a:extLst>
          </p:cNvPr>
          <p:cNvGrpSpPr/>
          <p:nvPr/>
        </p:nvGrpSpPr>
        <p:grpSpPr>
          <a:xfrm>
            <a:off x="2743197" y="690359"/>
            <a:ext cx="3657600" cy="221876"/>
            <a:chOff x="2050256" y="941294"/>
            <a:chExt cx="5093494" cy="0"/>
          </a:xfrm>
        </p:grpSpPr>
        <p:cxnSp>
          <p:nvCxnSpPr>
            <p:cNvPr id="49" name="Google Shape;258;p35">
              <a:extLst>
                <a:ext uri="{FF2B5EF4-FFF2-40B4-BE49-F238E27FC236}">
                  <a16:creationId xmlns:a16="http://schemas.microsoft.com/office/drawing/2014/main" id="{A20233A6-AD31-765E-D118-8EE2B16D4F4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145;p28">
              <a:extLst>
                <a:ext uri="{FF2B5EF4-FFF2-40B4-BE49-F238E27FC236}">
                  <a16:creationId xmlns:a16="http://schemas.microsoft.com/office/drawing/2014/main" id="{17817B65-CAB9-8D70-9D65-C333FDF3AB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10;p46">
            <a:extLst>
              <a:ext uri="{FF2B5EF4-FFF2-40B4-BE49-F238E27FC236}">
                <a16:creationId xmlns:a16="http://schemas.microsoft.com/office/drawing/2014/main" id="{3D725D12-ECCC-828E-20C8-5232C514073F}"/>
              </a:ext>
            </a:extLst>
          </p:cNvPr>
          <p:cNvSpPr txBox="1">
            <a:spLocks/>
          </p:cNvSpPr>
          <p:nvPr/>
        </p:nvSpPr>
        <p:spPr>
          <a:xfrm>
            <a:off x="2250638" y="219834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8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-подобные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предобученные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модели </a:t>
            </a:r>
            <a:r>
              <a:rPr lang="ru-RU" sz="1800" dirty="0" err="1">
                <a:solidFill>
                  <a:schemeClr val="tx1">
                    <a:lumMod val="50000"/>
                  </a:schemeClr>
                </a:solidFill>
              </a:rPr>
              <a:t>мультиклассовой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7555396" y="3556287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786B8239-D755-A5A5-973B-6A13D08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84496">
            <a:off x="-2748585" y="-1699544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6622B6E4-D90F-4411-6F54-5B1F39F86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9383"/>
          <a:stretch/>
        </p:blipFill>
        <p:spPr bwMode="auto">
          <a:xfrm rot="11945292">
            <a:off x="7031722" y="-2007199"/>
            <a:ext cx="4262960" cy="28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01119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 rot="21420942">
            <a:off x="370303" y="1398062"/>
            <a:ext cx="7758338" cy="3057598"/>
            <a:chOff x="-8806" y="3824706"/>
            <a:chExt cx="21418147" cy="8440994"/>
          </a:xfrm>
        </p:grpSpPr>
        <p:sp>
          <p:nvSpPr>
            <p:cNvPr id="7" name="Shape 561"/>
            <p:cNvSpPr/>
            <p:nvPr/>
          </p:nvSpPr>
          <p:spPr>
            <a:xfrm>
              <a:off x="-8806" y="3824706"/>
              <a:ext cx="21418147" cy="84409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 dirty="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305107" y="8947341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1672389" y="6399557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8813519" y="5338416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 dirty="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1172906" y="10423466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273097" y="1006088"/>
            <a:ext cx="1387295" cy="8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Парсинг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предсказаний модели на тестовом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датасете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5515269" y="2823591"/>
            <a:ext cx="1387295" cy="661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D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eepPavlow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2510943" y="2820195"/>
            <a:ext cx="1649274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Выбор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предобученной</a:t>
            </a: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 модели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298998" y="2625757"/>
            <a:ext cx="1599628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Обработка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датасета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845808" y="907838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Схема решения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F2376FE3-C9A7-CC9C-9099-9D49EC134ADE}"/>
              </a:ext>
            </a:extLst>
          </p:cNvPr>
          <p:cNvSpPr txBox="1"/>
          <p:nvPr/>
        </p:nvSpPr>
        <p:spPr>
          <a:xfrm>
            <a:off x="4012861" y="1734544"/>
            <a:ext cx="1387295" cy="52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обучение с помощью </a:t>
            </a:r>
            <a:r>
              <a:rPr lang="ru-RU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P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yTorch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15" name="文本框 25">
            <a:extLst>
              <a:ext uri="{FF2B5EF4-FFF2-40B4-BE49-F238E27FC236}">
                <a16:creationId xmlns:a16="http://schemas.microsoft.com/office/drawing/2014/main" id="{5455A8BA-8D81-F135-61E4-D2833F49B54E}"/>
              </a:ext>
            </a:extLst>
          </p:cNvPr>
          <p:cNvSpPr txBox="1"/>
          <p:nvPr/>
        </p:nvSpPr>
        <p:spPr>
          <a:xfrm>
            <a:off x="3396885" y="3574318"/>
            <a:ext cx="2003271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Попытка обучения с помощью с </a:t>
            </a:r>
            <a:r>
              <a:rPr lang="en-US" altLang="zh-CN" sz="1200" b="1" kern="1200" dirty="0" err="1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Sbert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4" name="文本框 25">
            <a:extLst>
              <a:ext uri="{FF2B5EF4-FFF2-40B4-BE49-F238E27FC236}">
                <a16:creationId xmlns:a16="http://schemas.microsoft.com/office/drawing/2014/main" id="{1180D57D-55C3-EC6B-55AC-890AE7547C91}"/>
              </a:ext>
            </a:extLst>
          </p:cNvPr>
          <p:cNvSpPr txBox="1"/>
          <p:nvPr/>
        </p:nvSpPr>
        <p:spPr>
          <a:xfrm>
            <a:off x="-131987" y="3466477"/>
            <a:ext cx="2187956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Изучение предметной области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7" name="Shape 565">
            <a:extLst>
              <a:ext uri="{FF2B5EF4-FFF2-40B4-BE49-F238E27FC236}">
                <a16:creationId xmlns:a16="http://schemas.microsoft.com/office/drawing/2014/main" id="{86367B03-C2D5-286D-CB14-83BFDBA49102}"/>
              </a:ext>
            </a:extLst>
          </p:cNvPr>
          <p:cNvSpPr/>
          <p:nvPr/>
        </p:nvSpPr>
        <p:spPr>
          <a:xfrm>
            <a:off x="4015678" y="3062649"/>
            <a:ext cx="462528" cy="458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565">
            <a:extLst>
              <a:ext uri="{FF2B5EF4-FFF2-40B4-BE49-F238E27FC236}">
                <a16:creationId xmlns:a16="http://schemas.microsoft.com/office/drawing/2014/main" id="{6512ECA7-B41C-5644-84E3-301361E2E57E}"/>
              </a:ext>
            </a:extLst>
          </p:cNvPr>
          <p:cNvSpPr/>
          <p:nvPr/>
        </p:nvSpPr>
        <p:spPr>
          <a:xfrm>
            <a:off x="6002167" y="2350042"/>
            <a:ext cx="462528" cy="458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565">
            <a:extLst>
              <a:ext uri="{FF2B5EF4-FFF2-40B4-BE49-F238E27FC236}">
                <a16:creationId xmlns:a16="http://schemas.microsoft.com/office/drawing/2014/main" id="{3ACCBB67-242F-026B-BB49-7E19E5E35047}"/>
              </a:ext>
            </a:extLst>
          </p:cNvPr>
          <p:cNvSpPr/>
          <p:nvPr/>
        </p:nvSpPr>
        <p:spPr>
          <a:xfrm>
            <a:off x="1999326" y="2895841"/>
            <a:ext cx="462528" cy="458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137119" tIns="68550" rIns="137119" bIns="68550" anchor="ctr" anchorCtr="0">
            <a:noAutofit/>
          </a:bodyPr>
          <a:lstStyle/>
          <a:p>
            <a:pPr algn="ctr" defTabSz="685800">
              <a:buClrTx/>
            </a:pPr>
            <a:endParaRPr sz="3600" kern="1200" dirty="0">
              <a:solidFill>
                <a:prstClr val="whit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7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F1F3E-485C-B11C-71B1-29118F344661}"/>
              </a:ext>
            </a:extLst>
          </p:cNvPr>
          <p:cNvSpPr txBox="1"/>
          <p:nvPr/>
        </p:nvSpPr>
        <p:spPr>
          <a:xfrm>
            <a:off x="21770" y="15804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7 меток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DA7E7-7027-FD50-F4E6-61E5412C20EA}"/>
              </a:ext>
            </a:extLst>
          </p:cNvPr>
          <p:cNvSpPr txBox="1"/>
          <p:nvPr/>
        </p:nvSpPr>
        <p:spPr>
          <a:xfrm>
            <a:off x="0" y="1393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7 меток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08DBB8-7F18-77A9-D108-5A7C916B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18" y="1602368"/>
            <a:ext cx="2519544" cy="3305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D5F450-BDFC-C5E5-E944-A431BC50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6" y="1845930"/>
            <a:ext cx="4904349" cy="2614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B1BBA-B812-2A3E-8255-2370FEC0E388}"/>
              </a:ext>
            </a:extLst>
          </p:cNvPr>
          <p:cNvSpPr txBox="1"/>
          <p:nvPr/>
        </p:nvSpPr>
        <p:spPr>
          <a:xfrm>
            <a:off x="755419" y="1158232"/>
            <a:ext cx="25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A2EA0-4067-B1A0-3CEA-337688D4C897}"/>
              </a:ext>
            </a:extLst>
          </p:cNvPr>
          <p:cNvSpPr txBox="1"/>
          <p:nvPr/>
        </p:nvSpPr>
        <p:spPr>
          <a:xfrm>
            <a:off x="4030380" y="1158232"/>
            <a:ext cx="475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C32BF9-FB6C-7985-D923-FFA7626234E0}"/>
              </a:ext>
            </a:extLst>
          </p:cNvPr>
          <p:cNvSpPr txBox="1"/>
          <p:nvPr/>
        </p:nvSpPr>
        <p:spPr>
          <a:xfrm>
            <a:off x="13061" y="17852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4DD4F-97B8-1ABF-330D-03DE7365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0" y="1062199"/>
            <a:ext cx="2957920" cy="38970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74028-84C1-5605-F6DB-0C99786F4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6"/>
          <a:stretch/>
        </p:blipFill>
        <p:spPr>
          <a:xfrm>
            <a:off x="4409610" y="1070557"/>
            <a:ext cx="3837407" cy="389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84E50-560D-D365-DAF1-482D1B70C64D}"/>
              </a:ext>
            </a:extLst>
          </p:cNvPr>
          <p:cNvSpPr txBox="1"/>
          <p:nvPr/>
        </p:nvSpPr>
        <p:spPr>
          <a:xfrm>
            <a:off x="17415" y="13563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65000"/>
                  </a:schemeClr>
                </a:solidFill>
              </a:rPr>
              <a:t>Метрики для 17 меток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ACCA8-C9CF-FEB0-6AC7-AE2CE00FD783}"/>
              </a:ext>
            </a:extLst>
          </p:cNvPr>
          <p:cNvSpPr txBox="1"/>
          <p:nvPr/>
        </p:nvSpPr>
        <p:spPr>
          <a:xfrm>
            <a:off x="0" y="12192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Метрики для 17 меток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C37C4-1CDB-A438-B9EB-051E1DF534DE}"/>
              </a:ext>
            </a:extLst>
          </p:cNvPr>
          <p:cNvSpPr txBox="1"/>
          <p:nvPr/>
        </p:nvSpPr>
        <p:spPr>
          <a:xfrm>
            <a:off x="782200" y="719725"/>
            <a:ext cx="30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4197-01FD-C606-A54D-EA8EF9601C3B}"/>
              </a:ext>
            </a:extLst>
          </p:cNvPr>
          <p:cNvSpPr txBox="1"/>
          <p:nvPr/>
        </p:nvSpPr>
        <p:spPr>
          <a:xfrm>
            <a:off x="4403660" y="734121"/>
            <a:ext cx="400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387</Words>
  <Application>Microsoft Macintosh PowerPoint</Application>
  <PresentationFormat>Экран (16:9)</PresentationFormat>
  <Paragraphs>104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Calibri Light</vt:lpstr>
      <vt:lpstr>Lato</vt:lpstr>
      <vt:lpstr>Roboto</vt:lpstr>
      <vt:lpstr>Calibri</vt:lpstr>
      <vt:lpstr>Catamaran</vt:lpstr>
      <vt:lpstr>Questrial</vt:lpstr>
      <vt:lpstr>微软雅黑</vt:lpstr>
      <vt:lpstr>Arial</vt:lpstr>
      <vt:lpstr>Nunito</vt:lpstr>
      <vt:lpstr>Lexend Deca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– Обучена модель, способная предсказывать оценки рейтинга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Петр Зазнобин</cp:lastModifiedBy>
  <cp:revision>131</cp:revision>
  <dcterms:modified xsi:type="dcterms:W3CDTF">2023-09-10T11:45:12Z</dcterms:modified>
</cp:coreProperties>
</file>